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D1"/>
          </a:solidFill>
        </a:fill>
      </a:tcStyle>
    </a:wholeTbl>
    <a:band2H>
      <a:tcTxStyle b="def" i="def"/>
      <a:tcStyle>
        <a:tcBdr/>
        <a:fill>
          <a:solidFill>
            <a:srgbClr val="E8E8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1E4"/>
          </a:solidFill>
        </a:fill>
      </a:tcStyle>
    </a:wholeTbl>
    <a:band2H>
      <a:tcTxStyle b="def" i="def"/>
      <a:tcStyle>
        <a:tcBdr/>
        <a:fill>
          <a:solidFill>
            <a:srgbClr val="ECF0F2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92" name="그림 개체 틀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838200" y="5388767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0" y="0"/>
            <a:ext cx="6096000" cy="2562226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텍스트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2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3" name="텍스트 개체 틀 3"/>
          <p:cNvSpPr/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4" name="TextBox 29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05" name="TextBox 30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grpSp>
        <p:nvGrpSpPr>
          <p:cNvPr id="109" name="그룹 37"/>
          <p:cNvGrpSpPr/>
          <p:nvPr/>
        </p:nvGrpSpPr>
        <p:grpSpPr>
          <a:xfrm>
            <a:off x="425941" y="1711102"/>
            <a:ext cx="3442163" cy="4292368"/>
            <a:chOff x="0" y="0"/>
            <a:chExt cx="3442161" cy="4292367"/>
          </a:xfrm>
        </p:grpSpPr>
        <p:sp>
          <p:nvSpPr>
            <p:cNvPr id="106" name="직사각형 32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TextBox 35"/>
            <p:cNvSpPr txBox="1"/>
            <p:nvPr/>
          </p:nvSpPr>
          <p:spPr>
            <a:xfrm>
              <a:off x="864492" y="3133926"/>
              <a:ext cx="1770736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베이스</a:t>
              </a:r>
            </a:p>
          </p:txBody>
        </p:sp>
        <p:sp>
          <p:nvSpPr>
            <p:cNvPr id="108" name="TextBox 36"/>
            <p:cNvSpPr txBox="1"/>
            <p:nvPr/>
          </p:nvSpPr>
          <p:spPr>
            <a:xfrm>
              <a:off x="45719" y="3744227"/>
              <a:ext cx="3350722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정치 분야 뉴스 제목들의 단어로 워드 클라우드 만들기</a:t>
              </a:r>
            </a:p>
          </p:txBody>
        </p:sp>
      </p:grpSp>
      <p:grpSp>
        <p:nvGrpSpPr>
          <p:cNvPr id="113" name="그룹 38"/>
          <p:cNvGrpSpPr/>
          <p:nvPr/>
        </p:nvGrpSpPr>
        <p:grpSpPr>
          <a:xfrm>
            <a:off x="4374919" y="1711102"/>
            <a:ext cx="3442162" cy="4229118"/>
            <a:chOff x="0" y="0"/>
            <a:chExt cx="3442161" cy="4229117"/>
          </a:xfrm>
        </p:grpSpPr>
        <p:sp>
          <p:nvSpPr>
            <p:cNvPr id="110" name="직사각형 39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1" name="TextBox 40"/>
            <p:cNvSpPr txBox="1"/>
            <p:nvPr/>
          </p:nvSpPr>
          <p:spPr>
            <a:xfrm>
              <a:off x="864491" y="3117148"/>
              <a:ext cx="1770736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워드 클라우드</a:t>
              </a:r>
            </a:p>
          </p:txBody>
        </p:sp>
        <p:sp>
          <p:nvSpPr>
            <p:cNvPr id="112" name="TextBox 41"/>
            <p:cNvSpPr txBox="1"/>
            <p:nvPr/>
          </p:nvSpPr>
          <p:spPr>
            <a:xfrm>
              <a:off x="45719" y="3693427"/>
              <a:ext cx="3350722" cy="535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정치 분야 뉴스 내 각 단어 사이의 연관성 확률 구하기</a:t>
              </a:r>
            </a:p>
          </p:txBody>
        </p:sp>
      </p:grpSp>
      <p:grpSp>
        <p:nvGrpSpPr>
          <p:cNvPr id="117" name="그룹 42"/>
          <p:cNvGrpSpPr/>
          <p:nvPr/>
        </p:nvGrpSpPr>
        <p:grpSpPr>
          <a:xfrm>
            <a:off x="8323895" y="1711102"/>
            <a:ext cx="3442163" cy="4247384"/>
            <a:chOff x="0" y="0"/>
            <a:chExt cx="3442161" cy="4247383"/>
          </a:xfrm>
        </p:grpSpPr>
        <p:sp>
          <p:nvSpPr>
            <p:cNvPr id="114" name="직사각형 43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15" name="TextBox 44"/>
            <p:cNvSpPr txBox="1"/>
            <p:nvPr/>
          </p:nvSpPr>
          <p:spPr>
            <a:xfrm>
              <a:off x="78338" y="3100370"/>
              <a:ext cx="3343045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교차 분석과 카이 제곱 검정</a:t>
              </a:r>
            </a:p>
          </p:txBody>
        </p:sp>
        <p:sp>
          <p:nvSpPr>
            <p:cNvPr id="116" name="TextBox 45"/>
            <p:cNvSpPr txBox="1"/>
            <p:nvPr/>
          </p:nvSpPr>
          <p:spPr>
            <a:xfrm>
              <a:off x="45719" y="3693427"/>
              <a:ext cx="3350722" cy="553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뉴스 댓글 중 네이버 클린봇이 필터 못한 광고</a:t>
              </a:r>
              <a:r>
                <a:t>/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욕설 필터하기</a:t>
              </a:r>
            </a:p>
          </p:txBody>
        </p:sp>
      </p:grpSp>
      <p:sp>
        <p:nvSpPr>
          <p:cNvPr id="118" name="TextBox 22"/>
          <p:cNvSpPr txBox="1"/>
          <p:nvPr/>
        </p:nvSpPr>
        <p:spPr>
          <a:xfrm>
            <a:off x="1972397" y="908848"/>
            <a:ext cx="580831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워드 클라우드 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 제곱 검정 </a:t>
            </a:r>
            <a:r>
              <a:t>&gt;</a:t>
            </a:r>
          </a:p>
        </p:txBody>
      </p:sp>
      <p:pic>
        <p:nvPicPr>
          <p:cNvPr id="119" name="Picture 4" descr="Picture 4"/>
          <p:cNvPicPr>
            <a:picLocks noChangeAspect="0"/>
          </p:cNvPicPr>
          <p:nvPr/>
        </p:nvPicPr>
        <p:blipFill>
          <a:blip r:embed="rId2">
            <a:extLst/>
          </a:blip>
          <a:srcRect l="3883" t="15359" r="3883" b="15359"/>
          <a:stretch>
            <a:fillRect/>
          </a:stretch>
        </p:blipFill>
        <p:spPr>
          <a:xfrm>
            <a:off x="425899" y="1719196"/>
            <a:ext cx="3442028" cy="30021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chisq code.png" descr="chisq code.pn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4137" y="1734423"/>
            <a:ext cx="3401680" cy="2971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3" name="TextBox 29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64" name="TextBox 30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grpSp>
        <p:nvGrpSpPr>
          <p:cNvPr id="268" name="그룹 37"/>
          <p:cNvGrpSpPr/>
          <p:nvPr/>
        </p:nvGrpSpPr>
        <p:grpSpPr>
          <a:xfrm>
            <a:off x="425941" y="1711102"/>
            <a:ext cx="3442163" cy="4292368"/>
            <a:chOff x="0" y="0"/>
            <a:chExt cx="3442161" cy="4292367"/>
          </a:xfrm>
        </p:grpSpPr>
        <p:sp>
          <p:nvSpPr>
            <p:cNvPr id="265" name="직사각형 32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6" name="TextBox 35"/>
            <p:cNvSpPr txBox="1"/>
            <p:nvPr/>
          </p:nvSpPr>
          <p:spPr>
            <a:xfrm>
              <a:off x="690324" y="3133926"/>
              <a:ext cx="2119071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집단간 차이 검정</a:t>
              </a:r>
            </a:p>
          </p:txBody>
        </p:sp>
        <p:sp>
          <p:nvSpPr>
            <p:cNvPr id="267" name="TextBox 36"/>
            <p:cNvSpPr txBox="1"/>
            <p:nvPr/>
          </p:nvSpPr>
          <p:spPr>
            <a:xfrm>
              <a:off x="45719" y="3744227"/>
              <a:ext cx="3350722" cy="54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정치 분야 뉴스 제목들의 단어로 워드 클라우드 만들기</a:t>
              </a:r>
            </a:p>
          </p:txBody>
        </p:sp>
      </p:grpSp>
      <p:grpSp>
        <p:nvGrpSpPr>
          <p:cNvPr id="272" name="그룹 38"/>
          <p:cNvGrpSpPr/>
          <p:nvPr/>
        </p:nvGrpSpPr>
        <p:grpSpPr>
          <a:xfrm>
            <a:off x="4374919" y="1711102"/>
            <a:ext cx="3442162" cy="4229118"/>
            <a:chOff x="0" y="0"/>
            <a:chExt cx="3442161" cy="4229117"/>
          </a:xfrm>
        </p:grpSpPr>
        <p:sp>
          <p:nvSpPr>
            <p:cNvPr id="269" name="직사각형 39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TextBox 40"/>
            <p:cNvSpPr txBox="1"/>
            <p:nvPr/>
          </p:nvSpPr>
          <p:spPr>
            <a:xfrm>
              <a:off x="822149" y="3117148"/>
              <a:ext cx="1855420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의사 결정 트리</a:t>
              </a:r>
            </a:p>
          </p:txBody>
        </p:sp>
        <p:sp>
          <p:nvSpPr>
            <p:cNvPr id="271" name="TextBox 41"/>
            <p:cNvSpPr txBox="1"/>
            <p:nvPr/>
          </p:nvSpPr>
          <p:spPr>
            <a:xfrm>
              <a:off x="45719" y="3693427"/>
              <a:ext cx="3350722" cy="5356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정치 분야 뉴스 내 각 단어 사이의 연관성 확률 구하기</a:t>
              </a:r>
            </a:p>
          </p:txBody>
        </p:sp>
      </p:grpSp>
      <p:grpSp>
        <p:nvGrpSpPr>
          <p:cNvPr id="276" name="그룹 42"/>
          <p:cNvGrpSpPr/>
          <p:nvPr/>
        </p:nvGrpSpPr>
        <p:grpSpPr>
          <a:xfrm>
            <a:off x="8323895" y="1711102"/>
            <a:ext cx="3442163" cy="4247384"/>
            <a:chOff x="0" y="0"/>
            <a:chExt cx="3442161" cy="4247383"/>
          </a:xfrm>
        </p:grpSpPr>
        <p:sp>
          <p:nvSpPr>
            <p:cNvPr id="273" name="직사각형 43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4" name="TextBox 44"/>
            <p:cNvSpPr txBox="1"/>
            <p:nvPr/>
          </p:nvSpPr>
          <p:spPr>
            <a:xfrm>
              <a:off x="996318" y="3100370"/>
              <a:ext cx="1507084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인공 신경망</a:t>
              </a:r>
            </a:p>
          </p:txBody>
        </p:sp>
        <p:sp>
          <p:nvSpPr>
            <p:cNvPr id="275" name="TextBox 45"/>
            <p:cNvSpPr txBox="1"/>
            <p:nvPr/>
          </p:nvSpPr>
          <p:spPr>
            <a:xfrm>
              <a:off x="45719" y="3693427"/>
              <a:ext cx="3350722" cy="5539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뉴스 댓글 중 네이버 클린봇이 필터 못한 광고</a:t>
              </a:r>
              <a:r>
                <a:t>/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욕설 필터하기</a:t>
              </a:r>
            </a:p>
          </p:txBody>
        </p:sp>
      </p:grpSp>
      <p:sp>
        <p:nvSpPr>
          <p:cNvPr id="277" name="TextBox 22"/>
          <p:cNvSpPr txBox="1"/>
          <p:nvPr/>
        </p:nvSpPr>
        <p:spPr>
          <a:xfrm>
            <a:off x="1972397" y="908848"/>
            <a:ext cx="4692590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004" y="1796775"/>
            <a:ext cx="2877808" cy="283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5901" y="1914525"/>
            <a:ext cx="3164881" cy="262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이미지" descr="이미지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918" y="1729749"/>
            <a:ext cx="3442164" cy="29990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283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</a:p>
        </p:txBody>
      </p:sp>
      <p:sp>
        <p:nvSpPr>
          <p:cNvPr id="28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285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6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87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88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289" name="TextBox 29"/>
          <p:cNvSpPr txBox="1"/>
          <p:nvPr/>
        </p:nvSpPr>
        <p:spPr>
          <a:xfrm>
            <a:off x="1972397" y="908848"/>
            <a:ext cx="2072874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292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29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91" name="Step 1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295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</a:p>
        </p:txBody>
      </p:sp>
      <p:sp>
        <p:nvSpPr>
          <p:cNvPr id="296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297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99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301" name="TextBox 29"/>
          <p:cNvSpPr txBox="1"/>
          <p:nvPr/>
        </p:nvSpPr>
        <p:spPr>
          <a:xfrm>
            <a:off x="1972397" y="908848"/>
            <a:ext cx="2072874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04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302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3" name="Step 1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07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30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06" name="Step 2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</a:p>
            <a:p>
              <a:pPr/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       시각화 및 분석</a:t>
              </a:r>
            </a:p>
          </p:txBody>
        </p:sp>
      </p:grp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32" y="2493622"/>
            <a:ext cx="4320001" cy="3039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11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</a:p>
        </p:txBody>
      </p:sp>
      <p:sp>
        <p:nvSpPr>
          <p:cNvPr id="31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313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14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15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317" name="TextBox 29"/>
          <p:cNvSpPr txBox="1"/>
          <p:nvPr/>
        </p:nvSpPr>
        <p:spPr>
          <a:xfrm>
            <a:off x="1972397" y="908848"/>
            <a:ext cx="2072874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20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31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19" name="Step 1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23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32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22" name="Step 2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</a:p>
            <a:p>
              <a:pPr/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       시각화 및 분석</a:t>
              </a:r>
            </a:p>
          </p:txBody>
        </p:sp>
      </p:grpSp>
      <p:pic>
        <p:nvPicPr>
          <p:cNvPr id="32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32" y="2493622"/>
            <a:ext cx="4320001" cy="2950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27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</a:p>
        </p:txBody>
      </p:sp>
      <p:sp>
        <p:nvSpPr>
          <p:cNvPr id="32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329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0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31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32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333" name="TextBox 29"/>
          <p:cNvSpPr txBox="1"/>
          <p:nvPr/>
        </p:nvSpPr>
        <p:spPr>
          <a:xfrm>
            <a:off x="1972397" y="908848"/>
            <a:ext cx="2072874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36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33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5" name="Step 1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39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33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38" name="Step 2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</a:p>
            <a:p>
              <a:pPr/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       시각화 및 분석</a:t>
              </a:r>
            </a:p>
          </p:txBody>
        </p:sp>
      </p:grpSp>
      <p:grpSp>
        <p:nvGrpSpPr>
          <p:cNvPr id="342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34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41" name="Step 3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검정 및 해석</a:t>
              </a:r>
            </a:p>
          </p:txBody>
        </p:sp>
      </p:grp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32" y="2243375"/>
            <a:ext cx="4320001" cy="1327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127" y="4204789"/>
            <a:ext cx="4320000" cy="13147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47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</a:p>
        </p:txBody>
      </p:sp>
      <p:sp>
        <p:nvSpPr>
          <p:cNvPr id="34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349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0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51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353" name="TextBox 29"/>
          <p:cNvSpPr txBox="1"/>
          <p:nvPr/>
        </p:nvSpPr>
        <p:spPr>
          <a:xfrm>
            <a:off x="1972397" y="908848"/>
            <a:ext cx="2072874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56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35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5" name="Step 1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59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35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58" name="Step 2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</a:p>
            <a:p>
              <a:pPr/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       시각화 및 분석</a:t>
              </a:r>
            </a:p>
          </p:txBody>
        </p:sp>
      </p:grpSp>
      <p:grpSp>
        <p:nvGrpSpPr>
          <p:cNvPr id="362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36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61" name="Step 3.…"/>
            <p:cNvSpPr txBox="1"/>
            <p:nvPr/>
          </p:nvSpPr>
          <p:spPr>
            <a:xfrm>
              <a:off x="508827" y="354372"/>
              <a:ext cx="2144647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검정 및 해석</a:t>
              </a:r>
            </a:p>
          </p:txBody>
        </p:sp>
      </p:grpSp>
      <p:pic>
        <p:nvPicPr>
          <p:cNvPr id="36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27" y="2324638"/>
            <a:ext cx="4320000" cy="1479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319" y="4124102"/>
            <a:ext cx="4320001" cy="14531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Oval 20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36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366" name="Outcome"/>
            <p:cNvSpPr txBox="1"/>
            <p:nvPr/>
          </p:nvSpPr>
          <p:spPr>
            <a:xfrm>
              <a:off x="508827" y="438042"/>
              <a:ext cx="2144647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70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</a:t>
            </a:r>
          </a:p>
        </p:txBody>
      </p:sp>
      <p:sp>
        <p:nvSpPr>
          <p:cNvPr id="371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372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73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74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75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376" name="TextBox 29"/>
          <p:cNvSpPr txBox="1"/>
          <p:nvPr/>
        </p:nvSpPr>
        <p:spPr>
          <a:xfrm>
            <a:off x="1972397" y="908848"/>
            <a:ext cx="187513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379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37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78" name="Step 1.…"/>
            <p:cNvSpPr txBox="1"/>
            <p:nvPr/>
          </p:nvSpPr>
          <p:spPr>
            <a:xfrm>
              <a:off x="508828" y="354372"/>
              <a:ext cx="2144646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380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12" y="2100133"/>
            <a:ext cx="4484617" cy="3811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83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</a:t>
            </a:r>
          </a:p>
        </p:txBody>
      </p:sp>
      <p:sp>
        <p:nvSpPr>
          <p:cNvPr id="38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385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86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87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88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389" name="TextBox 29"/>
          <p:cNvSpPr txBox="1"/>
          <p:nvPr/>
        </p:nvSpPr>
        <p:spPr>
          <a:xfrm>
            <a:off x="1972397" y="908848"/>
            <a:ext cx="187513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392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39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1" name="Step 1.…"/>
            <p:cNvSpPr txBox="1"/>
            <p:nvPr/>
          </p:nvSpPr>
          <p:spPr>
            <a:xfrm>
              <a:off x="508828" y="354372"/>
              <a:ext cx="2144646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95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39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394" name="Step 2.…"/>
            <p:cNvSpPr txBox="1"/>
            <p:nvPr/>
          </p:nvSpPr>
          <p:spPr>
            <a:xfrm>
              <a:off x="508828" y="354372"/>
              <a:ext cx="2144646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</a:p>
            <a:p>
              <a:pPr/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       트리 선정</a:t>
              </a:r>
            </a:p>
          </p:txBody>
        </p:sp>
      </p:grpSp>
      <p:pic>
        <p:nvPicPr>
          <p:cNvPr id="396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021" y="2100133"/>
            <a:ext cx="4492599" cy="3783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99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</a:t>
            </a:r>
          </a:p>
        </p:txBody>
      </p:sp>
      <p:sp>
        <p:nvSpPr>
          <p:cNvPr id="40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401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02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03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04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05" name="TextBox 29"/>
          <p:cNvSpPr txBox="1"/>
          <p:nvPr/>
        </p:nvSpPr>
        <p:spPr>
          <a:xfrm>
            <a:off x="1972397" y="908848"/>
            <a:ext cx="187513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408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06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07" name="Step 1.…"/>
            <p:cNvSpPr txBox="1"/>
            <p:nvPr/>
          </p:nvSpPr>
          <p:spPr>
            <a:xfrm>
              <a:off x="508828" y="354372"/>
              <a:ext cx="2144646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11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409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0" name="Step 2.…"/>
            <p:cNvSpPr txBox="1"/>
            <p:nvPr/>
          </p:nvSpPr>
          <p:spPr>
            <a:xfrm>
              <a:off x="508828" y="354372"/>
              <a:ext cx="2144646" cy="6535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</a:p>
            <a:p>
              <a:pPr/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       트리 선정</a:t>
              </a:r>
            </a:p>
          </p:txBody>
        </p:sp>
      </p:grpSp>
      <p:pic>
        <p:nvPicPr>
          <p:cNvPr id="412" name="Decision Tree.png" descr="Decision Tre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897" y="2100133"/>
            <a:ext cx="4674847" cy="381793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41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14" name="Step 3.…"/>
            <p:cNvSpPr txBox="1"/>
            <p:nvPr/>
          </p:nvSpPr>
          <p:spPr>
            <a:xfrm>
              <a:off x="508828" y="362397"/>
              <a:ext cx="2144646" cy="637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</a:p>
            <a:p>
              <a:pPr/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18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</a:p>
        </p:txBody>
      </p:sp>
      <p:sp>
        <p:nvSpPr>
          <p:cNvPr id="41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420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1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22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23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24" name="TextBox 29"/>
          <p:cNvSpPr txBox="1"/>
          <p:nvPr/>
        </p:nvSpPr>
        <p:spPr>
          <a:xfrm>
            <a:off x="1972398" y="908848"/>
            <a:ext cx="161388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grpSp>
        <p:nvGrpSpPr>
          <p:cNvPr id="427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2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6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30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42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29" name="Step 2. 모델 생성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433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43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32" name="Step 3. 모델 예측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grpSp>
        <p:nvGrpSpPr>
          <p:cNvPr id="436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43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435" name="Outcome"/>
            <p:cNvSpPr txBox="1"/>
            <p:nvPr/>
          </p:nvSpPr>
          <p:spPr>
            <a:xfrm>
              <a:off x="508828" y="438042"/>
              <a:ext cx="2144646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pic>
        <p:nvPicPr>
          <p:cNvPr id="43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319" y="2858893"/>
            <a:ext cx="4320001" cy="22657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23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</a:p>
        </p:txBody>
      </p:sp>
      <p:sp>
        <p:nvSpPr>
          <p:cNvPr id="12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125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6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27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128" name="TextBox 29"/>
          <p:cNvSpPr txBox="1"/>
          <p:nvPr/>
        </p:nvSpPr>
        <p:spPr>
          <a:xfrm>
            <a:off x="1972397" y="908848"/>
            <a:ext cx="181162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319" y="2636959"/>
            <a:ext cx="4320001" cy="270961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Arrow: Down 19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3" name="Oval 2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13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32" name="Step 1. DB 구축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40" name="TextBox 29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41" name="TextBox 30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grpSp>
        <p:nvGrpSpPr>
          <p:cNvPr id="445" name="그룹 37"/>
          <p:cNvGrpSpPr/>
          <p:nvPr/>
        </p:nvGrpSpPr>
        <p:grpSpPr>
          <a:xfrm>
            <a:off x="425941" y="1711101"/>
            <a:ext cx="3442163" cy="4403928"/>
            <a:chOff x="0" y="0"/>
            <a:chExt cx="3442161" cy="4403926"/>
          </a:xfrm>
        </p:grpSpPr>
        <p:sp>
          <p:nvSpPr>
            <p:cNvPr id="442" name="직사각형 32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3" name="TextBox 35"/>
            <p:cNvSpPr/>
            <p:nvPr/>
          </p:nvSpPr>
          <p:spPr>
            <a:xfrm>
              <a:off x="1749859" y="313392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연관 분석</a:t>
              </a:r>
            </a:p>
          </p:txBody>
        </p:sp>
        <p:sp>
          <p:nvSpPr>
            <p:cNvPr id="444" name="TextBox 36"/>
            <p:cNvSpPr/>
            <p:nvPr/>
          </p:nvSpPr>
          <p:spPr>
            <a:xfrm>
              <a:off x="45719" y="3744228"/>
              <a:ext cx="3350722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내용내용</a:t>
              </a:r>
            </a:p>
          </p:txBody>
        </p:sp>
      </p:grpSp>
      <p:grpSp>
        <p:nvGrpSpPr>
          <p:cNvPr id="449" name="그룹 38"/>
          <p:cNvGrpSpPr/>
          <p:nvPr/>
        </p:nvGrpSpPr>
        <p:grpSpPr>
          <a:xfrm>
            <a:off x="4374919" y="1711102"/>
            <a:ext cx="3442162" cy="4241568"/>
            <a:chOff x="0" y="0"/>
            <a:chExt cx="3442161" cy="4241567"/>
          </a:xfrm>
        </p:grpSpPr>
        <p:sp>
          <p:nvSpPr>
            <p:cNvPr id="446" name="직사각형 39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7" name="TextBox 40"/>
            <p:cNvSpPr txBox="1"/>
            <p:nvPr/>
          </p:nvSpPr>
          <p:spPr>
            <a:xfrm>
              <a:off x="1128143" y="3117148"/>
              <a:ext cx="1243432" cy="481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  <p:sp>
          <p:nvSpPr>
            <p:cNvPr id="448" name="TextBox 41"/>
            <p:cNvSpPr txBox="1"/>
            <p:nvPr/>
          </p:nvSpPr>
          <p:spPr>
            <a:xfrm>
              <a:off x="45719" y="3693428"/>
              <a:ext cx="3350722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댓글 작성자의 유형을 분석하여</a:t>
              </a:r>
              <a:br/>
              <a:r>
                <a:t>카테고리 별 댓글 작성자 분류</a:t>
              </a:r>
            </a:p>
          </p:txBody>
        </p:sp>
      </p:grpSp>
      <p:grpSp>
        <p:nvGrpSpPr>
          <p:cNvPr id="453" name="그룹 42"/>
          <p:cNvGrpSpPr/>
          <p:nvPr/>
        </p:nvGrpSpPr>
        <p:grpSpPr>
          <a:xfrm>
            <a:off x="8323895" y="1711102"/>
            <a:ext cx="3442163" cy="4241568"/>
            <a:chOff x="0" y="0"/>
            <a:chExt cx="3442161" cy="4241567"/>
          </a:xfrm>
        </p:grpSpPr>
        <p:sp>
          <p:nvSpPr>
            <p:cNvPr id="450" name="직사각형 43"/>
            <p:cNvSpPr/>
            <p:nvPr/>
          </p:nvSpPr>
          <p:spPr>
            <a:xfrm>
              <a:off x="0" y="0"/>
              <a:ext cx="3442162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1" name="TextBox 44"/>
            <p:cNvSpPr txBox="1"/>
            <p:nvPr/>
          </p:nvSpPr>
          <p:spPr>
            <a:xfrm>
              <a:off x="1376023" y="3100371"/>
              <a:ext cx="747674" cy="459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</a:t>
              </a:r>
            </a:p>
          </p:txBody>
        </p:sp>
        <p:sp>
          <p:nvSpPr>
            <p:cNvPr id="452" name="TextBox 45"/>
            <p:cNvSpPr txBox="1"/>
            <p:nvPr/>
          </p:nvSpPr>
          <p:spPr>
            <a:xfrm>
              <a:off x="45719" y="3693428"/>
              <a:ext cx="3350722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KNN 알고리즘을 사용한</a:t>
              </a:r>
              <a:br/>
              <a:r>
                <a:t>댓글 작성자로 카테고리 예측</a:t>
              </a:r>
            </a:p>
          </p:txBody>
        </p:sp>
      </p:grpSp>
      <p:sp>
        <p:nvSpPr>
          <p:cNvPr id="454" name="TextBox 22"/>
          <p:cNvSpPr txBox="1"/>
          <p:nvPr/>
        </p:nvSpPr>
        <p:spPr>
          <a:xfrm>
            <a:off x="1972398" y="908848"/>
            <a:ext cx="3007311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연관 분석, 군집 분석, KNN</a:t>
            </a:r>
            <a:r>
              <a:t> &gt;</a:t>
            </a:r>
          </a:p>
        </p:txBody>
      </p:sp>
      <p:pic>
        <p:nvPicPr>
          <p:cNvPr id="455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4918" y="1718449"/>
            <a:ext cx="3442163" cy="2989596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이미지" descr="이미지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868" y="1726746"/>
            <a:ext cx="3420217" cy="2973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59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46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461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62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63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4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65" name="TextBox 29"/>
          <p:cNvSpPr txBox="1"/>
          <p:nvPr/>
        </p:nvSpPr>
        <p:spPr>
          <a:xfrm>
            <a:off x="1972398" y="908848"/>
            <a:ext cx="1416144" cy="37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군집 분석 &gt;</a:t>
            </a:r>
          </a:p>
        </p:txBody>
      </p:sp>
      <p:grpSp>
        <p:nvGrpSpPr>
          <p:cNvPr id="468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66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67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469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14" y="2082800"/>
            <a:ext cx="4494213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72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47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474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75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76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77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78" name="TextBox 29"/>
          <p:cNvSpPr txBox="1"/>
          <p:nvPr/>
        </p:nvSpPr>
        <p:spPr>
          <a:xfrm>
            <a:off x="1972398" y="908848"/>
            <a:ext cx="1416144" cy="37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군집 분석 &gt;</a:t>
            </a:r>
          </a:p>
        </p:txBody>
      </p:sp>
      <p:grpSp>
        <p:nvGrpSpPr>
          <p:cNvPr id="481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79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0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84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482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83" name="Step 2. 군집 분류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분류</a:t>
              </a:r>
            </a:p>
          </p:txBody>
        </p:sp>
      </p:grpSp>
      <p:pic>
        <p:nvPicPr>
          <p:cNvPr id="485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142" y="2082799"/>
            <a:ext cx="4492357" cy="381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88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48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490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1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92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93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94" name="TextBox 29"/>
          <p:cNvSpPr txBox="1"/>
          <p:nvPr/>
        </p:nvSpPr>
        <p:spPr>
          <a:xfrm>
            <a:off x="1972398" y="908848"/>
            <a:ext cx="1416144" cy="37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군집 분석 &gt;</a:t>
            </a:r>
          </a:p>
        </p:txBody>
      </p:sp>
      <p:grpSp>
        <p:nvGrpSpPr>
          <p:cNvPr id="497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9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6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00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49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499" name="Step 2. 군집 분석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</p:grpSp>
      <p:grpSp>
        <p:nvGrpSpPr>
          <p:cNvPr id="503" name="Oval 18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50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02" name="Step 3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04" name="hclust dendrogram.png" descr="hclust dendrogram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829" y="2085975"/>
            <a:ext cx="4494214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07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50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509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10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11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12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513" name="TextBox 29"/>
          <p:cNvSpPr txBox="1"/>
          <p:nvPr/>
        </p:nvSpPr>
        <p:spPr>
          <a:xfrm>
            <a:off x="1972398" y="908848"/>
            <a:ext cx="1416144" cy="370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군집 분석 &gt;</a:t>
            </a:r>
          </a:p>
        </p:txBody>
      </p:sp>
      <p:grpSp>
        <p:nvGrpSpPr>
          <p:cNvPr id="516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51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515" name="Outcome"/>
            <p:cNvSpPr txBox="1"/>
            <p:nvPr/>
          </p:nvSpPr>
          <p:spPr>
            <a:xfrm>
              <a:off x="508828" y="438042"/>
              <a:ext cx="2144646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519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51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18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22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52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1" name="Step 2. 군집 분석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</p:grpSp>
      <p:grpSp>
        <p:nvGrpSpPr>
          <p:cNvPr id="525" name="Oval 18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52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24" name="Step 3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26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03" y="2085975"/>
            <a:ext cx="4494214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29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3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531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32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33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34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535" name="TextBox 29"/>
          <p:cNvSpPr txBox="1"/>
          <p:nvPr/>
        </p:nvSpPr>
        <p:spPr>
          <a:xfrm>
            <a:off x="1972398" y="908848"/>
            <a:ext cx="10443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KNN &gt;</a:t>
            </a:r>
          </a:p>
        </p:txBody>
      </p:sp>
      <p:grpSp>
        <p:nvGrpSpPr>
          <p:cNvPr id="538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536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37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539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248" y="2085974"/>
            <a:ext cx="4496145" cy="38115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42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4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544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5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46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47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548" name="TextBox 29"/>
          <p:cNvSpPr txBox="1"/>
          <p:nvPr/>
        </p:nvSpPr>
        <p:spPr>
          <a:xfrm>
            <a:off x="1972398" y="908848"/>
            <a:ext cx="10443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KNN &gt;</a:t>
            </a:r>
          </a:p>
        </p:txBody>
      </p:sp>
      <p:grpSp>
        <p:nvGrpSpPr>
          <p:cNvPr id="551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549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0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54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552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53" name="Step 2. 데이터 분리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분리</a:t>
              </a:r>
            </a:p>
          </p:txBody>
        </p:sp>
      </p:grpSp>
      <p:pic>
        <p:nvPicPr>
          <p:cNvPr id="555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248" y="2085975"/>
            <a:ext cx="4498146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58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5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560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61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62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63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564" name="TextBox 29"/>
          <p:cNvSpPr txBox="1"/>
          <p:nvPr/>
        </p:nvSpPr>
        <p:spPr>
          <a:xfrm>
            <a:off x="1972398" y="908848"/>
            <a:ext cx="10443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KNN &gt;</a:t>
            </a:r>
          </a:p>
        </p:txBody>
      </p:sp>
      <p:grpSp>
        <p:nvGrpSpPr>
          <p:cNvPr id="567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56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6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70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56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69" name="Step 2. 모델 생성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573" name="Oval 18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57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72" name="Step 3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74" name="knn plot.png" descr="knn plo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622" y="2085975"/>
            <a:ext cx="4515396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77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7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579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80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81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82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583" name="TextBox 29"/>
          <p:cNvSpPr txBox="1"/>
          <p:nvPr/>
        </p:nvSpPr>
        <p:spPr>
          <a:xfrm>
            <a:off x="1972398" y="908848"/>
            <a:ext cx="104432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KNN &gt;</a:t>
            </a:r>
          </a:p>
        </p:txBody>
      </p:sp>
      <p:grpSp>
        <p:nvGrpSpPr>
          <p:cNvPr id="586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58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585" name="Outcome"/>
            <p:cNvSpPr txBox="1"/>
            <p:nvPr/>
          </p:nvSpPr>
          <p:spPr>
            <a:xfrm>
              <a:off x="508828" y="438042"/>
              <a:ext cx="2144646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589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58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88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92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59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1" name="Step 2. 모델 생성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595" name="Oval 18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59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594" name="Step 3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96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1050" y="2085975"/>
            <a:ext cx="4487863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그룹 37"/>
          <p:cNvGrpSpPr/>
          <p:nvPr/>
        </p:nvGrpSpPr>
        <p:grpSpPr>
          <a:xfrm>
            <a:off x="733425" y="1738810"/>
            <a:ext cx="5173029" cy="4403928"/>
            <a:chOff x="0" y="0"/>
            <a:chExt cx="5173028" cy="4403926"/>
          </a:xfrm>
        </p:grpSpPr>
        <p:sp>
          <p:nvSpPr>
            <p:cNvPr id="598" name="직사각형 32"/>
            <p:cNvSpPr/>
            <p:nvPr/>
          </p:nvSpPr>
          <p:spPr>
            <a:xfrm>
              <a:off x="0" y="0"/>
              <a:ext cx="5173029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599" name="TextBox 35"/>
            <p:cNvSpPr/>
            <p:nvPr/>
          </p:nvSpPr>
          <p:spPr>
            <a:xfrm>
              <a:off x="2629762" y="3133926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333F50"/>
                  </a:solidFill>
                </a:defRPr>
              </a:lvl1pPr>
            </a:lstStyle>
            <a:p>
              <a:pPr/>
              <a:r>
                <a:t>Naïve Bayes</a:t>
              </a:r>
            </a:p>
          </p:txBody>
        </p:sp>
        <p:sp>
          <p:nvSpPr>
            <p:cNvPr id="600" name="TextBox 36"/>
            <p:cNvSpPr/>
            <p:nvPr/>
          </p:nvSpPr>
          <p:spPr>
            <a:xfrm>
              <a:off x="45719" y="3744227"/>
              <a:ext cx="5081588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내용내용</a:t>
              </a:r>
            </a:p>
          </p:txBody>
        </p:sp>
      </p:grpSp>
      <p:grpSp>
        <p:nvGrpSpPr>
          <p:cNvPr id="605" name="그룹 38"/>
          <p:cNvGrpSpPr/>
          <p:nvPr/>
        </p:nvGrpSpPr>
        <p:grpSpPr>
          <a:xfrm>
            <a:off x="6413269" y="1738809"/>
            <a:ext cx="5045307" cy="4375683"/>
            <a:chOff x="0" y="0"/>
            <a:chExt cx="5045305" cy="4375681"/>
          </a:xfrm>
        </p:grpSpPr>
        <p:sp>
          <p:nvSpPr>
            <p:cNvPr id="602" name="직사각형 39"/>
            <p:cNvSpPr/>
            <p:nvPr/>
          </p:nvSpPr>
          <p:spPr>
            <a:xfrm>
              <a:off x="0" y="0"/>
              <a:ext cx="5045306" cy="3018429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03" name="TextBox 40"/>
            <p:cNvSpPr txBox="1"/>
            <p:nvPr/>
          </p:nvSpPr>
          <p:spPr>
            <a:xfrm>
              <a:off x="2072430" y="3117148"/>
              <a:ext cx="984807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333F50"/>
                  </a:solidFill>
                </a:defRPr>
              </a:lvl1pPr>
            </a:lstStyle>
            <a:p>
              <a:pPr/>
              <a:r>
                <a:t>SVM</a:t>
              </a:r>
            </a:p>
          </p:txBody>
        </p:sp>
        <p:sp>
          <p:nvSpPr>
            <p:cNvPr id="604" name="TextBox 41"/>
            <p:cNvSpPr txBox="1"/>
            <p:nvPr/>
          </p:nvSpPr>
          <p:spPr>
            <a:xfrm>
              <a:off x="45720" y="3693427"/>
              <a:ext cx="4953865" cy="682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>
                  <a:solidFill>
                    <a:srgbClr val="333F50"/>
                  </a:solidFill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정치 분야 뉴스 내 각 단어 사이의</a:t>
              </a:r>
            </a:p>
            <a:p>
              <a:pPr algn="ctr">
                <a:defRPr>
                  <a:solidFill>
                    <a:srgbClr val="333F50"/>
                  </a:solidFill>
                </a:defRPr>
              </a:pP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연관성 확률 구하기</a:t>
              </a:r>
            </a:p>
          </p:txBody>
        </p:sp>
      </p:grpSp>
      <p:sp>
        <p:nvSpPr>
          <p:cNvPr id="606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07" name="TextBox 21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08" name="TextBox 22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609" name="TextBox 24"/>
          <p:cNvSpPr txBox="1"/>
          <p:nvPr/>
        </p:nvSpPr>
        <p:spPr>
          <a:xfrm>
            <a:off x="1972397" y="908848"/>
            <a:ext cx="246738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Naive Bayes, SVM &gt;</a:t>
            </a:r>
          </a:p>
        </p:txBody>
      </p:sp>
      <p:pic>
        <p:nvPicPr>
          <p:cNvPr id="61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4219" y="1828799"/>
            <a:ext cx="2883404" cy="283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36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</a:p>
        </p:txBody>
      </p:sp>
      <p:sp>
        <p:nvSpPr>
          <p:cNvPr id="13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138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40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141" name="TextBox 29"/>
          <p:cNvSpPr txBox="1"/>
          <p:nvPr/>
        </p:nvSpPr>
        <p:spPr>
          <a:xfrm>
            <a:off x="1972397" y="908848"/>
            <a:ext cx="181162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4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7586" y="2258217"/>
            <a:ext cx="2333626" cy="346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Arrow: Down 19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46" name="Oval 2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14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5" name="Step 1. DB 구축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49" name="Oval 2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14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48" name="Step 2. 테이블 생성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613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61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615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16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17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18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619" name="TextBox 29"/>
          <p:cNvSpPr txBox="1"/>
          <p:nvPr/>
        </p:nvSpPr>
        <p:spPr>
          <a:xfrm>
            <a:off x="1972397" y="908848"/>
            <a:ext cx="10570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SVM &gt;</a:t>
            </a:r>
          </a:p>
        </p:txBody>
      </p:sp>
      <p:grpSp>
        <p:nvGrpSpPr>
          <p:cNvPr id="622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62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621" name="Outcome"/>
            <p:cNvSpPr txBox="1"/>
            <p:nvPr/>
          </p:nvSpPr>
          <p:spPr>
            <a:xfrm>
              <a:off x="508827" y="438042"/>
              <a:ext cx="2144647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625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62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4" name="Step 1. 데이터 가공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28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626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27" name="Step 2. 모델 생성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631" name="Oval 18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629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30" name="Step 3. 모델 예측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632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481" y="2191768"/>
            <a:ext cx="3992218" cy="360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635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636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637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8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39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40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641" name="TextBox 29"/>
          <p:cNvSpPr txBox="1"/>
          <p:nvPr/>
        </p:nvSpPr>
        <p:spPr>
          <a:xfrm>
            <a:off x="1972397" y="908848"/>
            <a:ext cx="1057051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SVM &gt;</a:t>
            </a:r>
          </a:p>
        </p:txBody>
      </p:sp>
      <p:grpSp>
        <p:nvGrpSpPr>
          <p:cNvPr id="644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642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643" name="Outcome"/>
            <p:cNvSpPr txBox="1"/>
            <p:nvPr/>
          </p:nvSpPr>
          <p:spPr>
            <a:xfrm>
              <a:off x="508827" y="438042"/>
              <a:ext cx="2144647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647" name="Oval 15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64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6" name="Step 1. 데이터 가공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50" name="Oval 16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64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49" name="Step 2. 모델 생성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653" name="Oval 18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65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652" name="Step 3. 모델 예측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65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207" y="2943225"/>
            <a:ext cx="4086226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55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95" y="4232921"/>
            <a:ext cx="4029076" cy="962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52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</a:p>
        </p:txBody>
      </p:sp>
      <p:sp>
        <p:nvSpPr>
          <p:cNvPr id="15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154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5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56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157" name="TextBox 29"/>
          <p:cNvSpPr txBox="1"/>
          <p:nvPr/>
        </p:nvSpPr>
        <p:spPr>
          <a:xfrm>
            <a:off x="1972397" y="908848"/>
            <a:ext cx="181162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5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7586" y="2258217"/>
            <a:ext cx="2333626" cy="3467101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Arrow: Down 19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62" name="Oval 2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16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1" name="Step 1. DB 구축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65" name="Oval 2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16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4" name="Step 2. 테이블 생성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  <p:grpSp>
        <p:nvGrpSpPr>
          <p:cNvPr id="168" name="Oval 2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166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67" name="Step 3. 데이터 삽입"/>
            <p:cNvSpPr txBox="1"/>
            <p:nvPr/>
          </p:nvSpPr>
          <p:spPr>
            <a:xfrm>
              <a:off x="508827" y="495747"/>
              <a:ext cx="2144647" cy="37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삽입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71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</a:p>
        </p:txBody>
      </p:sp>
      <p:sp>
        <p:nvSpPr>
          <p:cNvPr id="17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173" name="직사각형 28"/>
          <p:cNvSpPr/>
          <p:nvPr/>
        </p:nvSpPr>
        <p:spPr>
          <a:xfrm>
            <a:off x="-1" y="239201"/>
            <a:ext cx="175493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75" name="Arrow: Down 26"/>
          <p:cNvSpPr/>
          <p:nvPr/>
        </p:nvSpPr>
        <p:spPr>
          <a:xfrm>
            <a:off x="7368851" y="1005052"/>
            <a:ext cx="2675950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177" name="TextBox 29"/>
          <p:cNvSpPr txBox="1"/>
          <p:nvPr/>
        </p:nvSpPr>
        <p:spPr>
          <a:xfrm>
            <a:off x="1972397" y="908848"/>
            <a:ext cx="181162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grpSp>
        <p:nvGrpSpPr>
          <p:cNvPr id="180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17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79" name="Step 1. DB 구축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83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18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2" name="Step 2. 테이블 생성"/>
            <p:cNvSpPr txBox="1"/>
            <p:nvPr/>
          </p:nvSpPr>
          <p:spPr>
            <a:xfrm>
              <a:off x="508827" y="487722"/>
              <a:ext cx="2144647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  <p:grpSp>
        <p:nvGrpSpPr>
          <p:cNvPr id="186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18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185" name="Step 3. 데이터 삽입"/>
            <p:cNvSpPr txBox="1"/>
            <p:nvPr/>
          </p:nvSpPr>
          <p:spPr>
            <a:xfrm>
              <a:off x="508827" y="495747"/>
              <a:ext cx="2144647" cy="3707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삽입</a:t>
              </a:r>
            </a:p>
          </p:txBody>
        </p:sp>
      </p:grpSp>
      <p:grpSp>
        <p:nvGrpSpPr>
          <p:cNvPr id="189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18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188" name="Outcome"/>
            <p:cNvSpPr txBox="1"/>
            <p:nvPr/>
          </p:nvSpPr>
          <p:spPr>
            <a:xfrm>
              <a:off x="508827" y="438042"/>
              <a:ext cx="2144647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pic>
        <p:nvPicPr>
          <p:cNvPr id="19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399" y="2749130"/>
            <a:ext cx="4320000" cy="24852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193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</a:p>
        </p:txBody>
      </p:sp>
      <p:sp>
        <p:nvSpPr>
          <p:cNvPr id="19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195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97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8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199" name="TextBox 29"/>
          <p:cNvSpPr txBox="1"/>
          <p:nvPr/>
        </p:nvSpPr>
        <p:spPr>
          <a:xfrm>
            <a:off x="1972398" y="908848"/>
            <a:ext cx="29273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02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200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01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203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823" y="2100133"/>
            <a:ext cx="4494995" cy="37832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206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</a:p>
        </p:txBody>
      </p:sp>
      <p:sp>
        <p:nvSpPr>
          <p:cNvPr id="20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208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9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10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11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212" name="TextBox 29"/>
          <p:cNvSpPr txBox="1"/>
          <p:nvPr/>
        </p:nvSpPr>
        <p:spPr>
          <a:xfrm>
            <a:off x="1972398" y="908848"/>
            <a:ext cx="29273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15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213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4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18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216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17" name="Step 2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219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721" y="2100133"/>
            <a:ext cx="4505199" cy="381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222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</a:p>
        </p:txBody>
      </p:sp>
      <p:sp>
        <p:nvSpPr>
          <p:cNvPr id="22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224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5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26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27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228" name="TextBox 29"/>
          <p:cNvSpPr txBox="1"/>
          <p:nvPr/>
        </p:nvSpPr>
        <p:spPr>
          <a:xfrm>
            <a:off x="1972398" y="908848"/>
            <a:ext cx="29273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31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229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0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34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232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3" name="Step 2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grpSp>
        <p:nvGrpSpPr>
          <p:cNvPr id="237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23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36" name="Step 3. 카이제곱 검정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카이제곱 검정</a:t>
              </a:r>
            </a:p>
          </p:txBody>
        </p:sp>
      </p:grpSp>
      <p:pic>
        <p:nvPicPr>
          <p:cNvPr id="238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984" y="2100133"/>
            <a:ext cx="4508673" cy="3817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241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</a:p>
        </p:txBody>
      </p:sp>
      <p:sp>
        <p:nvSpPr>
          <p:cNvPr id="24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pPr/>
            <a:r>
              <a:t> </a:t>
            </a:r>
          </a:p>
        </p:txBody>
      </p:sp>
      <p:sp>
        <p:nvSpPr>
          <p:cNvPr id="243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4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45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6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247" name="TextBox 29"/>
          <p:cNvSpPr txBox="1"/>
          <p:nvPr/>
        </p:nvSpPr>
        <p:spPr>
          <a:xfrm>
            <a:off x="1972398" y="908848"/>
            <a:ext cx="2927342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</a:t>
            </a:r>
            <a:r>
              <a:t>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50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24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49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53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25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2" name="Step 2. 시각화"/>
            <p:cNvSpPr txBox="1"/>
            <p:nvPr/>
          </p:nvSpPr>
          <p:spPr>
            <a:xfrm>
              <a:off x="508828" y="495747"/>
              <a:ext cx="2144646" cy="3707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grpSp>
        <p:nvGrpSpPr>
          <p:cNvPr id="256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25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  <p:sp>
          <p:nvSpPr>
            <p:cNvPr id="255" name="Step 3. 카이제곱 검정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/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카이제곱 검정</a:t>
              </a:r>
            </a:p>
          </p:txBody>
        </p:sp>
      </p:grpSp>
      <p:grpSp>
        <p:nvGrpSpPr>
          <p:cNvPr id="259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257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</a:p>
          </p:txBody>
        </p:sp>
        <p:sp>
          <p:nvSpPr>
            <p:cNvPr id="258" name="Outcome"/>
            <p:cNvSpPr txBox="1"/>
            <p:nvPr/>
          </p:nvSpPr>
          <p:spPr>
            <a:xfrm>
              <a:off x="508828" y="438042"/>
              <a:ext cx="2144646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pPr/>
              <a:r>
                <a:t> Outcome</a:t>
              </a:r>
            </a:p>
          </p:txBody>
        </p:sp>
      </p:grpSp>
      <p:pic>
        <p:nvPicPr>
          <p:cNvPr id="260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399" y="2092302"/>
            <a:ext cx="4487864" cy="3798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